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62" r:id="rId5"/>
    <p:sldId id="272" r:id="rId6"/>
    <p:sldId id="270" r:id="rId7"/>
    <p:sldId id="266" r:id="rId8"/>
    <p:sldId id="260" r:id="rId9"/>
    <p:sldId id="261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53A8-7108-45A2-8DFD-83C6245641C2}" type="datetimeFigureOut">
              <a:rPr lang="hu-HU" smtClean="0"/>
              <a:t>2023. 02. 05.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DDA-3F02-440D-BDF9-E4FBE4CDD7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24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53A8-7108-45A2-8DFD-83C6245641C2}" type="datetimeFigureOut">
              <a:rPr lang="hu-HU" smtClean="0"/>
              <a:t>2023. 02. 05.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DDA-3F02-440D-BDF9-E4FBE4CDD7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713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53A8-7108-45A2-8DFD-83C6245641C2}" type="datetimeFigureOut">
              <a:rPr lang="hu-HU" smtClean="0"/>
              <a:t>2023. 02. 05.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DDA-3F02-440D-BDF9-E4FBE4CDD7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788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53A8-7108-45A2-8DFD-83C6245641C2}" type="datetimeFigureOut">
              <a:rPr lang="hu-HU" smtClean="0"/>
              <a:t>2023. 02. 05.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DDA-3F02-440D-BDF9-E4FBE4CDD7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72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53A8-7108-45A2-8DFD-83C6245641C2}" type="datetimeFigureOut">
              <a:rPr lang="hu-HU" smtClean="0"/>
              <a:t>2023. 02. 05.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DDA-3F02-440D-BDF9-E4FBE4CDD7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407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53A8-7108-45A2-8DFD-83C6245641C2}" type="datetimeFigureOut">
              <a:rPr lang="hu-HU" smtClean="0"/>
              <a:t>2023. 02. 05.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DDA-3F02-440D-BDF9-E4FBE4CDD7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714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53A8-7108-45A2-8DFD-83C6245641C2}" type="datetimeFigureOut">
              <a:rPr lang="hu-HU" smtClean="0"/>
              <a:t>2023. 02. 05.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DDA-3F02-440D-BDF9-E4FBE4CDD7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640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53A8-7108-45A2-8DFD-83C6245641C2}" type="datetimeFigureOut">
              <a:rPr lang="hu-HU" smtClean="0"/>
              <a:t>2023. 02. 05.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DDA-3F02-440D-BDF9-E4FBE4CDD7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991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53A8-7108-45A2-8DFD-83C6245641C2}" type="datetimeFigureOut">
              <a:rPr lang="hu-HU" smtClean="0"/>
              <a:t>2023. 02. 05.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DDA-3F02-440D-BDF9-E4FBE4CDD7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106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53A8-7108-45A2-8DFD-83C6245641C2}" type="datetimeFigureOut">
              <a:rPr lang="hu-HU" smtClean="0"/>
              <a:t>2023. 02. 05.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DDA-3F02-440D-BDF9-E4FBE4CDD7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158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53A8-7108-45A2-8DFD-83C6245641C2}" type="datetimeFigureOut">
              <a:rPr lang="hu-HU" smtClean="0"/>
              <a:t>2023. 02. 05.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DDA-3F02-440D-BDF9-E4FBE4CDD7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353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453A8-7108-45A2-8DFD-83C6245641C2}" type="datetimeFigureOut">
              <a:rPr lang="hu-HU" smtClean="0"/>
              <a:t>2023. 02. 05.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B3DDA-3F02-440D-BDF9-E4FBE4CDD7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573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i="1" dirty="0" smtClean="0"/>
              <a:t>Erasmus+ </a:t>
            </a:r>
            <a:r>
              <a:rPr lang="hu-HU" dirty="0" smtClean="0"/>
              <a:t>tanári továbbképzés Firenzében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515632"/>
            <a:ext cx="9144000" cy="742167"/>
          </a:xfrm>
        </p:spPr>
        <p:txBody>
          <a:bodyPr/>
          <a:lstStyle/>
          <a:p>
            <a:r>
              <a:rPr lang="hu-HU" dirty="0" smtClean="0"/>
              <a:t>Asztalos László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592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Ismerkedés a Toszkán régió székhelyével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084" y="2300847"/>
            <a:ext cx="4352925" cy="3264693"/>
          </a:xfr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77920" y="2317668"/>
            <a:ext cx="4487493" cy="3365620"/>
          </a:xfrm>
          <a:prstGeom prst="rect">
            <a:avLst/>
          </a:prstGeom>
        </p:spPr>
      </p:pic>
      <p:sp>
        <p:nvSpPr>
          <p:cNvPr id="19" name="Cím 1"/>
          <p:cNvSpPr txBox="1">
            <a:spLocks/>
          </p:cNvSpPr>
          <p:nvPr/>
        </p:nvSpPr>
        <p:spPr>
          <a:xfrm>
            <a:off x="4153479" y="1690688"/>
            <a:ext cx="3638810" cy="173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/>
              <a:t>Az </a:t>
            </a:r>
            <a:r>
              <a:rPr lang="hu-HU" sz="2400" dirty="0" err="1"/>
              <a:t>Arno</a:t>
            </a:r>
            <a:r>
              <a:rPr lang="hu-HU" sz="2400" dirty="0"/>
              <a:t> folyó két partján, annak völgyében elterülő város hosszú múltra tekint vissza. Századokon át a Medici-család uralta. 1865-1871 között az Olasz Királyság fővárosa is volt</a:t>
            </a:r>
            <a:r>
              <a:rPr lang="hu-HU" sz="2400" dirty="0" smtClean="0"/>
              <a:t>. Építészetén a reneszánsz stílus látható mind a mai napig.</a:t>
            </a:r>
          </a:p>
        </p:txBody>
      </p:sp>
      <p:sp>
        <p:nvSpPr>
          <p:cNvPr id="20" name="Cím 1"/>
          <p:cNvSpPr txBox="1">
            <a:spLocks/>
          </p:cNvSpPr>
          <p:nvPr/>
        </p:nvSpPr>
        <p:spPr>
          <a:xfrm>
            <a:off x="5115697" y="4839600"/>
            <a:ext cx="2823159" cy="1025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/>
              <a:t>Firenze </a:t>
            </a:r>
            <a:r>
              <a:rPr lang="hu-HU" sz="2400" dirty="0" err="1" smtClean="0"/>
              <a:t>Streetfood</a:t>
            </a:r>
            <a:r>
              <a:rPr lang="hu-HU" sz="2400" dirty="0"/>
              <a:t> kulináris </a:t>
            </a:r>
            <a:r>
              <a:rPr lang="hu-HU" sz="2400" dirty="0" smtClean="0"/>
              <a:t>különlegessége a </a:t>
            </a:r>
            <a:r>
              <a:rPr lang="hu-HU" sz="2400" b="1" i="1" dirty="0" err="1" smtClean="0"/>
              <a:t>Lampredotto</a:t>
            </a:r>
            <a:endParaRPr lang="hu-HU" sz="2400" b="1" i="1" dirty="0"/>
          </a:p>
        </p:txBody>
      </p:sp>
    </p:spTree>
    <p:extLst>
      <p:ext uri="{BB962C8B-B14F-4D97-AF65-F5344CB8AC3E}">
        <p14:creationId xmlns:p14="http://schemas.microsoft.com/office/powerpoint/2010/main" val="1623467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Ponte</a:t>
            </a:r>
            <a:r>
              <a:rPr lang="hu-HU" dirty="0" smtClean="0"/>
              <a:t> </a:t>
            </a:r>
            <a:r>
              <a:rPr lang="hu-HU" dirty="0" err="1" smtClean="0"/>
              <a:t>Vecchio</a:t>
            </a:r>
            <a:r>
              <a:rPr lang="hu-HU" dirty="0" smtClean="0"/>
              <a:t> Firenze ikonikus hídja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1" r="31016" b="39452"/>
          <a:stretch/>
        </p:blipFill>
        <p:spPr>
          <a:xfrm>
            <a:off x="1186052" y="3057323"/>
            <a:ext cx="6307898" cy="3438394"/>
          </a:xfrm>
          <a:prstGeom prst="rect">
            <a:avLst/>
          </a:prstGeom>
        </p:spPr>
      </p:pic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19216" b="38460"/>
          <a:stretch/>
        </p:blipFill>
        <p:spPr>
          <a:xfrm>
            <a:off x="518787" y="1505337"/>
            <a:ext cx="4539641" cy="1841652"/>
          </a:xfrm>
          <a:prstGeom prst="rect">
            <a:avLst/>
          </a:prstGeom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7493951" y="1800912"/>
            <a:ext cx="42140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 14. században épült </a:t>
            </a:r>
            <a:r>
              <a:rPr lang="hu-HU" dirty="0" err="1"/>
              <a:t>Neri</a:t>
            </a:r>
            <a:r>
              <a:rPr lang="hu-HU" dirty="0"/>
              <a:t> de </a:t>
            </a:r>
            <a:r>
              <a:rPr lang="hu-HU" dirty="0" err="1"/>
              <a:t>Fioravanti</a:t>
            </a:r>
            <a:r>
              <a:rPr lang="hu-HU" dirty="0"/>
              <a:t> vagy </a:t>
            </a:r>
            <a:r>
              <a:rPr lang="hu-HU" dirty="0" err="1"/>
              <a:t>Taddeo</a:t>
            </a:r>
            <a:r>
              <a:rPr lang="hu-HU" dirty="0"/>
              <a:t> </a:t>
            </a:r>
            <a:r>
              <a:rPr lang="hu-HU" dirty="0" err="1"/>
              <a:t>Gaddi</a:t>
            </a:r>
            <a:r>
              <a:rPr lang="hu-HU" dirty="0"/>
              <a:t> tervei alapján – ez máig vita tárgyát képezi. Helyén már az etruszkok korában is híd húzódott a folyó felett.</a:t>
            </a:r>
          </a:p>
          <a:p>
            <a:r>
              <a:rPr lang="hu-HU" dirty="0"/>
              <a:t>A </a:t>
            </a:r>
            <a:r>
              <a:rPr lang="hu-HU" dirty="0" err="1"/>
              <a:t>Ponte</a:t>
            </a:r>
            <a:r>
              <a:rPr lang="hu-HU" dirty="0"/>
              <a:t> </a:t>
            </a:r>
            <a:r>
              <a:rPr lang="hu-HU" dirty="0" err="1"/>
              <a:t>Vecchióban</a:t>
            </a:r>
            <a:r>
              <a:rPr lang="hu-HU" dirty="0"/>
              <a:t> fedett, az 1565-ben </a:t>
            </a:r>
            <a:r>
              <a:rPr lang="hu-HU" dirty="0" err="1"/>
              <a:t>Giorgio</a:t>
            </a:r>
            <a:r>
              <a:rPr lang="hu-HU" dirty="0"/>
              <a:t> </a:t>
            </a:r>
            <a:r>
              <a:rPr lang="hu-HU" dirty="0" err="1"/>
              <a:t>Vasari</a:t>
            </a:r>
            <a:r>
              <a:rPr lang="hu-HU" dirty="0"/>
              <a:t> tervei alapján öt hónap alatt épült, egykilométeres, </a:t>
            </a:r>
            <a:r>
              <a:rPr lang="hu-HU" b="1" i="1" dirty="0" err="1" smtClean="0"/>
              <a:t>Vasari</a:t>
            </a:r>
            <a:r>
              <a:rPr lang="hu-HU" b="1" i="1" dirty="0" smtClean="0"/>
              <a:t>-folyosó</a:t>
            </a:r>
            <a:r>
              <a:rPr lang="hu-HU" dirty="0"/>
              <a:t> köti össze a </a:t>
            </a:r>
            <a:r>
              <a:rPr lang="hu-HU" dirty="0" err="1"/>
              <a:t>Pitti</a:t>
            </a:r>
            <a:r>
              <a:rPr lang="hu-HU" dirty="0"/>
              <a:t>-palotát és az Uffizit.</a:t>
            </a:r>
          </a:p>
          <a:p>
            <a:r>
              <a:rPr lang="hu-HU" dirty="0"/>
              <a:t>Ez volt az egyetlen olyan híd Firenzében a második világháború idején, melyet a visszavonuló német hadsereg épségben hagyott, az összes többit ugyanis felrobbantotta.</a:t>
            </a:r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7049530" y="3744097"/>
            <a:ext cx="766119" cy="82790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H="1">
            <a:off x="2835876" y="3744098"/>
            <a:ext cx="4979773" cy="82790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54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kurzusról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536509" cy="4351338"/>
          </a:xfrm>
        </p:spPr>
        <p:txBody>
          <a:bodyPr/>
          <a:lstStyle/>
          <a:p>
            <a:r>
              <a:rPr lang="hu-HU" dirty="0" smtClean="0"/>
              <a:t>Nemzetközi csapat</a:t>
            </a:r>
          </a:p>
          <a:p>
            <a:r>
              <a:rPr lang="hu-HU" dirty="0" smtClean="0"/>
              <a:t>Sokszínű változatos feladatok</a:t>
            </a:r>
          </a:p>
          <a:p>
            <a:r>
              <a:rPr lang="hu-HU" dirty="0" smtClean="0"/>
              <a:t>Alkotó munka</a:t>
            </a:r>
          </a:p>
          <a:p>
            <a:r>
              <a:rPr lang="hu-HU" dirty="0" smtClean="0"/>
              <a:t>Angol nyelv gyakorlása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709" y="1825625"/>
            <a:ext cx="5979091" cy="448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2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801784" cy="4351338"/>
          </a:xfrm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6728637" y="1800911"/>
            <a:ext cx="45365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smtClean="0"/>
              <a:t>Nem csak tanteremben alkottunk. A Rose </a:t>
            </a:r>
            <a:r>
              <a:rPr lang="hu-HU" dirty="0" err="1" smtClean="0"/>
              <a:t>Garden-ből</a:t>
            </a:r>
            <a:r>
              <a:rPr lang="hu-HU" dirty="0" smtClean="0"/>
              <a:t> az eső elöl menekülve egy hangulatos kávézóban is megtaláltuk az alkotás lehetőségét.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363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Alkotásaim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96732" y="1399579"/>
            <a:ext cx="5746835" cy="1111728"/>
          </a:xfrm>
        </p:spPr>
        <p:txBody>
          <a:bodyPr/>
          <a:lstStyle/>
          <a:p>
            <a:r>
              <a:rPr lang="it-IT" b="1" i="1" dirty="0"/>
              <a:t>Cattedrale di Santa Maria del </a:t>
            </a:r>
            <a:r>
              <a:rPr lang="it-IT" b="1" i="1" dirty="0" smtClean="0"/>
              <a:t>Fiore</a:t>
            </a:r>
            <a:r>
              <a:rPr lang="hu-HU" b="1" i="1" dirty="0" smtClean="0"/>
              <a:t> </a:t>
            </a:r>
            <a:r>
              <a:rPr lang="hu-HU" dirty="0" smtClean="0"/>
              <a:t>azaz a firenzei dóm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53474" y="2764115"/>
            <a:ext cx="4351339" cy="326350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8" t="1913" r="2136"/>
          <a:stretch/>
        </p:blipFill>
        <p:spPr>
          <a:xfrm>
            <a:off x="526355" y="1765075"/>
            <a:ext cx="5255712" cy="4345852"/>
          </a:xfrm>
          <a:prstGeom prst="rect">
            <a:avLst/>
          </a:prstGeom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1551664" y="6054560"/>
            <a:ext cx="2863761" cy="608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i="1" dirty="0" err="1" smtClean="0"/>
              <a:t>Ponte</a:t>
            </a:r>
            <a:r>
              <a:rPr lang="hu-HU" b="1" i="1" dirty="0" smtClean="0"/>
              <a:t> </a:t>
            </a:r>
            <a:r>
              <a:rPr lang="hu-HU" b="1" i="1" dirty="0" err="1" smtClean="0"/>
              <a:t>Vecchio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1951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err="1"/>
              <a:t>Galleria</a:t>
            </a:r>
            <a:r>
              <a:rPr lang="hu-HU" i="1" dirty="0"/>
              <a:t> </a:t>
            </a:r>
            <a:r>
              <a:rPr lang="hu-HU" i="1" dirty="0" err="1"/>
              <a:t>degli</a:t>
            </a:r>
            <a:r>
              <a:rPr lang="hu-HU" i="1" dirty="0"/>
              <a:t> Uffizi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8" y="2816017"/>
            <a:ext cx="4812083" cy="360906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4260" y="2435539"/>
            <a:ext cx="4559474" cy="3419606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551392" y="1793191"/>
            <a:ext cx="7258078" cy="1025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/>
              <a:t>1581-ben alapították Firenze történelmi központjában. Az első gyűjteményeket a Mediciek bőkezű mecenatúrája hozta létre. I. </a:t>
            </a:r>
            <a:r>
              <a:rPr lang="hu-HU" sz="2400" dirty="0" err="1"/>
              <a:t>Cosimo</a:t>
            </a:r>
            <a:r>
              <a:rPr lang="hu-HU" sz="2400" dirty="0"/>
              <a:t> de’ Medici udvari építésze, </a:t>
            </a:r>
            <a:r>
              <a:rPr lang="hu-HU" sz="2400" dirty="0" err="1"/>
              <a:t>Giorgio</a:t>
            </a:r>
            <a:r>
              <a:rPr lang="hu-HU" sz="2400" dirty="0"/>
              <a:t> </a:t>
            </a:r>
            <a:r>
              <a:rPr lang="hu-HU" sz="2400" dirty="0" err="1"/>
              <a:t>Vasari</a:t>
            </a:r>
            <a:r>
              <a:rPr lang="hu-HU" sz="2400" dirty="0"/>
              <a:t> tervezte az Uffizi-palotát,</a:t>
            </a:r>
            <a:endParaRPr lang="hu-HU" sz="2400" b="1" i="1" dirty="0"/>
          </a:p>
        </p:txBody>
      </p:sp>
    </p:spTree>
    <p:extLst>
      <p:ext uri="{BB962C8B-B14F-4D97-AF65-F5344CB8AC3E}">
        <p14:creationId xmlns:p14="http://schemas.microsoft.com/office/powerpoint/2010/main" val="81811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Végül a nagy nyári forróságban megjött a várva várt felfrissülés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176" y="2397606"/>
            <a:ext cx="4628367" cy="34712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2622" y="2400650"/>
            <a:ext cx="4624888" cy="346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Firenzével nem lehet betelni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0275"/>
            <a:ext cx="12192000" cy="295822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551392" y="1793191"/>
            <a:ext cx="11329630" cy="1025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/>
              <a:t>Az </a:t>
            </a:r>
            <a:r>
              <a:rPr lang="hu-HU" sz="2400" dirty="0" err="1" smtClean="0"/>
              <a:t>Arno</a:t>
            </a:r>
            <a:r>
              <a:rPr lang="hu-HU" sz="2400" dirty="0" smtClean="0"/>
              <a:t> </a:t>
            </a:r>
            <a:r>
              <a:rPr lang="hu-HU" sz="2400" dirty="0"/>
              <a:t>folyó partján elhelyezkedő közel 400,000 lakosú város Olaszország egyik </a:t>
            </a:r>
            <a:r>
              <a:rPr lang="hu-HU" sz="2400" dirty="0" err="1"/>
              <a:t>legszínesebb</a:t>
            </a:r>
            <a:r>
              <a:rPr lang="hu-HU" sz="2400" dirty="0"/>
              <a:t> történelmi múltjával rendelkező </a:t>
            </a:r>
            <a:r>
              <a:rPr lang="hu-HU" sz="2400" dirty="0" smtClean="0"/>
              <a:t>települése, a reneszánsz bölcsője.</a:t>
            </a:r>
            <a:endParaRPr lang="hu-HU" sz="2400" b="1" i="1" dirty="0"/>
          </a:p>
        </p:txBody>
      </p:sp>
    </p:spTree>
    <p:extLst>
      <p:ext uri="{BB962C8B-B14F-4D97-AF65-F5344CB8AC3E}">
        <p14:creationId xmlns:p14="http://schemas.microsoft.com/office/powerpoint/2010/main" val="725902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180</Words>
  <Application>Microsoft Office PowerPoint</Application>
  <PresentationFormat>Szélesvásznú</PresentationFormat>
  <Paragraphs>23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Office-téma</vt:lpstr>
      <vt:lpstr>Erasmus+ tanári továbbképzés Firenzében</vt:lpstr>
      <vt:lpstr>Ismerkedés a Toszkán régió székhelyével</vt:lpstr>
      <vt:lpstr>A Ponte Vecchio Firenze ikonikus hídja</vt:lpstr>
      <vt:lpstr>A kurzusról</vt:lpstr>
      <vt:lpstr>PowerPoint-bemutató</vt:lpstr>
      <vt:lpstr>Alkotásaim</vt:lpstr>
      <vt:lpstr>Galleria degli Uffizi</vt:lpstr>
      <vt:lpstr>Végül a nagy nyári forróságban megjött a várva várt felfrissülés</vt:lpstr>
      <vt:lpstr>Firenzével nem lehet betelni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Aszti .</dc:creator>
  <cp:lastModifiedBy>Vedres</cp:lastModifiedBy>
  <cp:revision>9</cp:revision>
  <dcterms:created xsi:type="dcterms:W3CDTF">2023-02-02T14:44:45Z</dcterms:created>
  <dcterms:modified xsi:type="dcterms:W3CDTF">2023-02-05T15:28:26Z</dcterms:modified>
</cp:coreProperties>
</file>